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6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11777.2</c:v>
                </c:pt>
                <c:pt idx="1">
                  <c:v>594.70000000000005</c:v>
                </c:pt>
                <c:pt idx="2">
                  <c:v>574.1</c:v>
                </c:pt>
                <c:pt idx="3">
                  <c:v>3330.3</c:v>
                </c:pt>
                <c:pt idx="4">
                  <c:v>5496</c:v>
                </c:pt>
                <c:pt idx="5">
                  <c:v>12355</c:v>
                </c:pt>
                <c:pt idx="6">
                  <c:v>442.1</c:v>
                </c:pt>
                <c:pt idx="7">
                  <c:v>6093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Лист1!$C$2:$C$9</c:f>
              <c:numCache>
                <c:formatCode>#\ ##0.0</c:formatCode>
                <c:ptCount val="8"/>
                <c:pt idx="0">
                  <c:v>12830.4</c:v>
                </c:pt>
                <c:pt idx="1">
                  <c:v>622.5</c:v>
                </c:pt>
                <c:pt idx="2">
                  <c:v>433.5</c:v>
                </c:pt>
                <c:pt idx="3">
                  <c:v>3407.7999999999997</c:v>
                </c:pt>
                <c:pt idx="4">
                  <c:v>5373.4000000000005</c:v>
                </c:pt>
                <c:pt idx="5">
                  <c:v>11450</c:v>
                </c:pt>
                <c:pt idx="6">
                  <c:v>442.1</c:v>
                </c:pt>
                <c:pt idx="7">
                  <c:v>6088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522172148351026"/>
          <c:y val="1.878983129838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explosion val="4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Лист1!$D$2:$D$9</c:f>
              <c:numCache>
                <c:formatCode>#\ ##0.0</c:formatCode>
                <c:ptCount val="8"/>
                <c:pt idx="0">
                  <c:v>10321.299999999999</c:v>
                </c:pt>
                <c:pt idx="1">
                  <c:v>645.1</c:v>
                </c:pt>
                <c:pt idx="2">
                  <c:v>433.5</c:v>
                </c:pt>
                <c:pt idx="3">
                  <c:v>3412</c:v>
                </c:pt>
                <c:pt idx="4">
                  <c:v>5373.4000000000005</c:v>
                </c:pt>
                <c:pt idx="5">
                  <c:v>10692</c:v>
                </c:pt>
                <c:pt idx="6">
                  <c:v>442.1</c:v>
                </c:pt>
                <c:pt idx="7">
                  <c:v>5565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65576069148245"/>
          <c:y val="4.2589769476516277E-2"/>
          <c:w val="0.34106627291593733"/>
          <c:h val="0.9254131235140170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3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4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91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3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72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0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1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6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0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0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8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10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5415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ru-RU" sz="3600" b="1" dirty="0">
                <a:solidFill>
                  <a:srgbClr val="002060"/>
                </a:solidFill>
              </a:rPr>
              <a:t>Об утверждении проекта решения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ru-RU" sz="3600" b="1" dirty="0">
                <a:solidFill>
                  <a:srgbClr val="002060"/>
                </a:solidFill>
              </a:rPr>
              <a:t>О бюджете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сельского </a:t>
            </a:r>
            <a:r>
              <a:rPr lang="ru-RU" sz="3600" b="1" dirty="0">
                <a:solidFill>
                  <a:srgbClr val="002060"/>
                </a:solidFill>
              </a:rPr>
              <a:t>поселения Алябьевский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на </a:t>
            </a:r>
            <a:r>
              <a:rPr lang="ru-RU" sz="3600" b="1" dirty="0" smtClean="0">
                <a:solidFill>
                  <a:srgbClr val="002060"/>
                </a:solidFill>
              </a:rPr>
              <a:t>2023 </a:t>
            </a:r>
            <a:r>
              <a:rPr lang="ru-RU" sz="36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3600" b="1" dirty="0" smtClean="0">
                <a:solidFill>
                  <a:srgbClr val="002060"/>
                </a:solidFill>
              </a:rPr>
              <a:t>2024 </a:t>
            </a:r>
            <a:r>
              <a:rPr lang="ru-RU" sz="3600" b="1" dirty="0">
                <a:solidFill>
                  <a:srgbClr val="002060"/>
                </a:solidFill>
              </a:rPr>
              <a:t>и </a:t>
            </a:r>
            <a:r>
              <a:rPr lang="ru-RU" sz="3600" b="1" dirty="0" smtClean="0">
                <a:solidFill>
                  <a:srgbClr val="002060"/>
                </a:solidFill>
              </a:rPr>
              <a:t>2025 </a:t>
            </a:r>
            <a:r>
              <a:rPr lang="ru-RU" sz="3600" b="1" dirty="0">
                <a:solidFill>
                  <a:srgbClr val="002060"/>
                </a:solidFill>
              </a:rPr>
              <a:t>годов»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3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885216"/>
            <a:ext cx="10571998" cy="97276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</a:t>
            </a:r>
            <a:r>
              <a:rPr lang="ru-RU" sz="2800" b="1" dirty="0">
                <a:solidFill>
                  <a:srgbClr val="002060"/>
                </a:solidFill>
              </a:rPr>
              <a:t>параметры бюджета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сельского </a:t>
            </a:r>
            <a:r>
              <a:rPr lang="ru-RU" sz="2800" b="1" dirty="0">
                <a:solidFill>
                  <a:srgbClr val="002060"/>
                </a:solidFill>
              </a:rPr>
              <a:t>поселения </a:t>
            </a:r>
            <a:r>
              <a:rPr lang="ru-RU" sz="2800" b="1" dirty="0" smtClean="0">
                <a:solidFill>
                  <a:srgbClr val="002060"/>
                </a:solidFill>
              </a:rPr>
              <a:t>Алябьевский  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 </a:t>
            </a:r>
            <a:r>
              <a:rPr lang="ru-RU" sz="2800" b="1" dirty="0" smtClean="0">
                <a:solidFill>
                  <a:srgbClr val="002060"/>
                </a:solidFill>
              </a:rPr>
              <a:t>2020 </a:t>
            </a:r>
            <a:r>
              <a:rPr lang="ru-RU" sz="2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2800" b="1" dirty="0" smtClean="0">
                <a:solidFill>
                  <a:srgbClr val="002060"/>
                </a:solidFill>
              </a:rPr>
              <a:t>2021 </a:t>
            </a:r>
            <a:r>
              <a:rPr lang="ru-RU" sz="2800" b="1" dirty="0">
                <a:solidFill>
                  <a:srgbClr val="002060"/>
                </a:solidFill>
              </a:rPr>
              <a:t>и </a:t>
            </a:r>
            <a:r>
              <a:rPr lang="ru-RU" sz="2800" b="1" dirty="0" smtClean="0">
                <a:solidFill>
                  <a:srgbClr val="002060"/>
                </a:solidFill>
              </a:rPr>
              <a:t>2022 </a:t>
            </a:r>
            <a:r>
              <a:rPr lang="ru-RU" sz="2800" b="1" dirty="0">
                <a:solidFill>
                  <a:srgbClr val="002060"/>
                </a:solidFill>
              </a:rPr>
              <a:t>годов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544385"/>
              </p:ext>
            </p:extLst>
          </p:nvPr>
        </p:nvGraphicFramePr>
        <p:xfrm>
          <a:off x="2006598" y="2288339"/>
          <a:ext cx="8178802" cy="3742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5133"/>
                <a:gridCol w="1111990"/>
                <a:gridCol w="1274346"/>
                <a:gridCol w="1117600"/>
                <a:gridCol w="1058333"/>
                <a:gridCol w="1041400"/>
              </a:tblGrid>
              <a:tr h="35850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(отчет)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(решение)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тыс. рублей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46 066,2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44 336,7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40 662,4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41 689,7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38 825,4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2021 году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2022 году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тыс. рублей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46 464,2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45 471,8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40 662,4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41 689,7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38 825,4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2021 году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 к 2022 году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8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(+),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-398,0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-1 135,1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345171" y="1919007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554" y="678041"/>
            <a:ext cx="8596668" cy="87860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Налоговые и неналоговые доходы</a:t>
            </a:r>
            <a:r>
              <a:rPr lang="ru-RU" sz="3600" b="1" dirty="0" smtClean="0">
                <a:solidFill>
                  <a:srgbClr val="002060"/>
                </a:solidFill>
              </a:rPr>
              <a:t> бюджета на 2023 год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52715"/>
              </p:ext>
            </p:extLst>
          </p:nvPr>
        </p:nvGraphicFramePr>
        <p:xfrm>
          <a:off x="1776560" y="2231619"/>
          <a:ext cx="7853823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277"/>
                <a:gridCol w="4274461"/>
                <a:gridCol w="1478085"/>
              </a:tblGrid>
              <a:tr h="469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бюджетной классификации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кода поступлений в бюджет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руб.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1 00 00000 00 0000 000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9 901 400,00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1 0102000 01 0000 110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4 720 000,00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704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1 03 02000 01 0000 110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2 783 900,00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105 03010 01 1000 110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106 01000 00 0000 110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801 200,00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1 06 04000 00 0000 110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1 06 06000 00 0000 110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964 400,00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469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108 04020 01 0000 110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совершение нотариальных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704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1 11 00000 00 0000 000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518 000,00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234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1 16 00000 00 0000 000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7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187" y="719562"/>
            <a:ext cx="10571998" cy="97045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Безвозмездные поступления  бюджета на 2023 год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72227"/>
              </p:ext>
            </p:extLst>
          </p:nvPr>
        </p:nvGraphicFramePr>
        <p:xfrm>
          <a:off x="1934632" y="2355142"/>
          <a:ext cx="8322733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733"/>
                <a:gridCol w="4529666"/>
                <a:gridCol w="1566334"/>
              </a:tblGrid>
              <a:tr h="65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2 00 00000 00 0000 000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30 760 984,33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103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2 02 15001 10 0000 150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сельских поселений на выравнивание  бюджетной обеспеченности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12 409 455,00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146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2 02 30024 10 0000 150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23 483,50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159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2 02 35118 10 0000 150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594 700,00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135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2 02 35930 10 0000 150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государственную регистрацию актов гражданского состояния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46 976,83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  <a:tr h="51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2 02 40000 00 0000 150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17 686 369,00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51" marR="150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Структура расходов бюджета сельского поселения Алябьевский по разделам классификации расходов бюджетов на </a:t>
            </a:r>
            <a:r>
              <a:rPr lang="ru-RU" sz="2400" b="1" dirty="0" smtClean="0">
                <a:solidFill>
                  <a:srgbClr val="002060"/>
                </a:solidFill>
              </a:rPr>
              <a:t>2023 </a:t>
            </a:r>
            <a:r>
              <a:rPr lang="ru-RU" sz="24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2400" b="1" dirty="0" smtClean="0">
                <a:solidFill>
                  <a:srgbClr val="002060"/>
                </a:solidFill>
              </a:rPr>
              <a:t>2024 </a:t>
            </a:r>
            <a:r>
              <a:rPr lang="ru-RU" sz="2400" b="1" dirty="0">
                <a:solidFill>
                  <a:srgbClr val="002060"/>
                </a:solidFill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</a:rPr>
              <a:t>2025 </a:t>
            </a:r>
            <a:r>
              <a:rPr lang="ru-RU" sz="2400" b="1" dirty="0">
                <a:solidFill>
                  <a:srgbClr val="002060"/>
                </a:solidFill>
              </a:rPr>
              <a:t>годов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127843"/>
              </p:ext>
            </p:extLst>
          </p:nvPr>
        </p:nvGraphicFramePr>
        <p:xfrm>
          <a:off x="1475360" y="2253565"/>
          <a:ext cx="9241278" cy="436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2386"/>
                <a:gridCol w="1130027"/>
                <a:gridCol w="1044562"/>
                <a:gridCol w="1111035"/>
                <a:gridCol w="1006580"/>
                <a:gridCol w="1063556"/>
                <a:gridCol w="883132"/>
              </a:tblGrid>
              <a:tr h="2337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40 662,4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40 647,7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36 884,4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7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11 777,2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12 830,4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10 321,3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6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594,7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622,5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645,1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1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3 330,3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3 407,8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3 412,0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7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5 496,0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5 373,4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5 373,4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12 355,0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11 450,0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10 692,0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9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6 093,0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6 088,0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5 565,0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379990" y="1884233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Структура расходов бюджета сельского поселения Алябьевский по разделам классификации расходов бюджетов на 2023 год и на плановый период 2024 и 2025 годов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704904"/>
              </p:ext>
            </p:extLst>
          </p:nvPr>
        </p:nvGraphicFramePr>
        <p:xfrm>
          <a:off x="126459" y="2248138"/>
          <a:ext cx="3511686" cy="405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939888"/>
              </p:ext>
            </p:extLst>
          </p:nvPr>
        </p:nvGraphicFramePr>
        <p:xfrm>
          <a:off x="3579779" y="2248138"/>
          <a:ext cx="3492230" cy="405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405464"/>
              </p:ext>
            </p:extLst>
          </p:nvPr>
        </p:nvGraphicFramePr>
        <p:xfrm>
          <a:off x="6955276" y="2248138"/>
          <a:ext cx="5019473" cy="405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08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94063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Дефицит местного бюджета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634724"/>
              </p:ext>
            </p:extLst>
          </p:nvPr>
        </p:nvGraphicFramePr>
        <p:xfrm>
          <a:off x="1245139" y="2266544"/>
          <a:ext cx="9931941" cy="4464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110"/>
                <a:gridCol w="5693693"/>
                <a:gridCol w="1085677"/>
                <a:gridCol w="984570"/>
                <a:gridCol w="1206891"/>
              </a:tblGrid>
              <a:tr h="209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209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база (доходы бюджета)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9 901,4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10 131,1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10 328,9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419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расчетной базы на НДФЛ по дополнительному нормативу отчислений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209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расчетная база (1-2)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9 901,4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10 131,1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10 328,9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209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Ограничение по дефициту (3*5%)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495,1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419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бюджетного кредита, увеличивающий предельный объем муниципального долга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421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от продажи акций и иных форм участия в капитале, увеличивающие предельный объем муниципального долга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629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бюджета, увеличивающие предельный объем муниципального долга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320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возможный предельный объем дефицита (4+5+6+7)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209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дефицита по проекту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  <a:tr h="310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ограничения, установленного ч. 3 ст. 92.1 БК РФ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66" marR="66666" marT="0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840432" y="1897212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433" y="328361"/>
            <a:ext cx="8596668" cy="13208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Муниципальный долг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47743"/>
              </p:ext>
            </p:extLst>
          </p:nvPr>
        </p:nvGraphicFramePr>
        <p:xfrm>
          <a:off x="1329884" y="2214446"/>
          <a:ext cx="9000890" cy="4032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644"/>
                <a:gridCol w="5671225"/>
                <a:gridCol w="894945"/>
                <a:gridCol w="963038"/>
                <a:gridCol w="963038"/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база (доходы бюджета)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9 901,4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10 131,1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10 328,9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17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расчетной базы на НДФЛ по дополнительному нормативу отчислений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расчетная база (1-2)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9 901,4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10 131,1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10 328,9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объем муниципального долга (3*50%)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5 065,5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5 164,4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муниципального долга по бюджетному кредиту, увеличивающий предельный объем муниципального долга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1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возможный предельный объем муниципального долга (4+5)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5 065,5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5 164,4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02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на конец года (в том же объеме (стр.6))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4 950,6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5 065,5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5 164,4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муниципального долга по решению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6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муниципального долга по решению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ограничения, установленного ч. 3 и ч. 6 ст. 107 БК РФ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4126" y="1845114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Резервный </a:t>
            </a:r>
            <a:r>
              <a:rPr lang="ru-RU" sz="3600" b="1" dirty="0" smtClean="0">
                <a:solidFill>
                  <a:srgbClr val="002060"/>
                </a:solidFill>
              </a:rPr>
              <a:t>фонд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4926"/>
              </p:ext>
            </p:extLst>
          </p:nvPr>
        </p:nvGraphicFramePr>
        <p:xfrm>
          <a:off x="2694356" y="2714484"/>
          <a:ext cx="6117590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7470"/>
                <a:gridCol w="1612900"/>
                <a:gridCol w="1612900"/>
                <a:gridCol w="1544320"/>
              </a:tblGrid>
              <a:tr h="39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Норматив, не более 3%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объем резервного фонда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40 662,4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1 219,9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41 689,7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1 250,7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38 825,4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1 164,8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475298" y="2345152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250</TotalTime>
  <Words>879</Words>
  <Application>Microsoft Office PowerPoint</Application>
  <PresentationFormat>Широкоэкранный</PresentationFormat>
  <Paragraphs>321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2</vt:lpstr>
      <vt:lpstr>Цитаты</vt:lpstr>
      <vt:lpstr>«Об утверждении проекта решения  «О бюджете  сельского поселения Алябьевский  на 2023 год и на плановый период 2024 и 2025 годов» </vt:lpstr>
      <vt:lpstr>Основные параметры бюджета  сельского поселения Алябьевский   на 2020 год и на плановый период 2021 и 2022 годов </vt:lpstr>
      <vt:lpstr>Налоговые и неналоговые доходы бюджета на 2023 год</vt:lpstr>
      <vt:lpstr>Безвозмездные поступления  бюджета на 2023 год</vt:lpstr>
      <vt:lpstr>Структура расходов бюджета сельского поселения Алябьевский по разделам классификации расходов бюджетов на 2023 год и на плановый период 2024 и 2025 годов</vt:lpstr>
      <vt:lpstr>Структура расходов бюджета сельского поселения Алябьевский по разделам классификации расходов бюджетов на 2023 год и на плановый период 2024 и 2025 годов</vt:lpstr>
      <vt:lpstr>Дефицит местного бюджета </vt:lpstr>
      <vt:lpstr>Муниципальный долг </vt:lpstr>
      <vt:lpstr>Резервный фонд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проекту решения «Об утверждении проекта решения «О бюджете сельского поселения Алябьевский на 2019 год и на плановый период 2020 и 2021 годов»</dc:title>
  <dc:creator>FIN</dc:creator>
  <cp:lastModifiedBy>FIN</cp:lastModifiedBy>
  <cp:revision>28</cp:revision>
  <dcterms:created xsi:type="dcterms:W3CDTF">2018-12-03T04:05:05Z</dcterms:created>
  <dcterms:modified xsi:type="dcterms:W3CDTF">2022-11-16T07:57:09Z</dcterms:modified>
</cp:coreProperties>
</file>